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8" r:id="rId7"/>
    <p:sldId id="258" r:id="rId8"/>
    <p:sldId id="281" r:id="rId9"/>
    <p:sldId id="282" r:id="rId10"/>
    <p:sldId id="283" r:id="rId11"/>
    <p:sldId id="284" r:id="rId12"/>
    <p:sldId id="286" r:id="rId13"/>
    <p:sldId id="280" r:id="rId14"/>
    <p:sldId id="285" r:id="rId15"/>
    <p:sldId id="287" r:id="rId16"/>
    <p:sldId id="288" r:id="rId17"/>
    <p:sldId id="29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92" d="100"/>
          <a:sy n="92" d="100"/>
        </p:scale>
        <p:origin x="1314" y="30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3EBA1-0529-543A-C8D6-ED504425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B6E0B5-3CAA-6E1E-C445-9B7C3822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2C8EC-0ECC-39E3-F24B-9ACFDAA2B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5D28B-18CF-B7C0-73D5-73DF225B2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0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CF5E3-8351-D141-3195-5BC478BE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00C37-25C1-13A1-4F51-1E63C2EDC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C29AA-6423-404D-500E-FECB013E3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20F0B-E8AC-C12E-4299-B98542A2A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26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75F29-135A-C54F-9061-4EE300BDE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0C83D-9FB7-CEBD-FC03-D3A25619C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1AE79-0194-7770-AD66-2F989C861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C112B-D2A4-ABD5-805C-8E0B4C422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8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56A2B-1154-30A9-FBE9-7D86C095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40F45-52C7-D6B2-4828-68A652288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5B4B57-67E4-C040-6BAC-0D1F9286A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658CC-311F-92C5-49B9-9EC4C9286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4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hyperlink" Target="https://www.apache.org/licenses/LICENSE-2.0" TargetMode="External"/><Relationship Id="rId7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creativecommons.org/licenses/" TargetMode="External"/><Relationship Id="rId4" Type="http://schemas.openxmlformats.org/officeDocument/2006/relationships/hyperlink" Target="https://opensource.org/licenses/M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phill86037@uat.ed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5472" y="1012617"/>
            <a:ext cx="4011337" cy="2416383"/>
          </a:xfrm>
        </p:spPr>
        <p:txBody>
          <a:bodyPr anchor="ctr"/>
          <a:lstStyle/>
          <a:p>
            <a:r>
              <a:rPr lang="en-US" dirty="0"/>
              <a:t>Licensing &amp; Proper Citation in Open‑Source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4BF09-088F-2E2C-33F3-E4A24B10C961}"/>
              </a:ext>
            </a:extLst>
          </p:cNvPr>
          <p:cNvSpPr txBox="1"/>
          <p:nvPr/>
        </p:nvSpPr>
        <p:spPr>
          <a:xfrm>
            <a:off x="7865472" y="4103363"/>
            <a:ext cx="4011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Nvidia Stock Market History — Ethics &amp; Foundations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96" y="135082"/>
            <a:ext cx="6194713" cy="487325"/>
          </a:xfrm>
        </p:spPr>
        <p:txBody>
          <a:bodyPr/>
          <a:lstStyle/>
          <a:p>
            <a:r>
              <a:rPr lang="en-US" sz="2800" dirty="0"/>
              <a:t>Example Citations (Templates)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D1CE8-663F-A00C-BF64-5FFE6A897C57}"/>
              </a:ext>
            </a:extLst>
          </p:cNvPr>
          <p:cNvSpPr txBox="1"/>
          <p:nvPr/>
        </p:nvSpPr>
        <p:spPr>
          <a:xfrm>
            <a:off x="5987761" y="1852367"/>
            <a:ext cx="61150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Code: Doe, J. (2024). TimeseriesTools v1.3 [Source code]. MIT License. https://example.org/timeseriestools (Accessed 2025‑08‑16).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Model: ACME AI (2025). PriceForecaster‑Small v0.2 [Computer software]. Apache‑2.0. https://example.org/models/priceforecaster (Accessed 2025‑08‑16).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Dataset: MarketLab (2025). NVDA Daily OHLCV v3 [Data set]. CC BY 4.0. https://example.org/datasets/nvda‑ohlcv (Accessed 2025‑08‑16).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827" y="136526"/>
            <a:ext cx="5365173" cy="473768"/>
          </a:xfrm>
        </p:spPr>
        <p:txBody>
          <a:bodyPr anchor="b">
            <a:noAutofit/>
          </a:bodyPr>
          <a:lstStyle/>
          <a:p>
            <a:r>
              <a:rPr lang="en-US" dirty="0"/>
              <a:t>CITATION Files &amp; Metadata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21F77-D195-DF03-439A-77D7558935E6}"/>
              </a:ext>
            </a:extLst>
          </p:cNvPr>
          <p:cNvSpPr txBox="1"/>
          <p:nvPr/>
        </p:nvSpPr>
        <p:spPr>
          <a:xfrm>
            <a:off x="6218960" y="2368218"/>
            <a:ext cx="61046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a CITATION.cff or CITATION.bib at your project root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authors, title, version, release date, DOI/URL,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your dataset and model sources explicitly</a:t>
            </a:r>
          </a:p>
        </p:txBody>
      </p:sp>
      <p:pic>
        <p:nvPicPr>
          <p:cNvPr id="9" name="Picture 8" descr="A black and white icon of a document and a cd">
            <a:extLst>
              <a:ext uri="{FF2B5EF4-FFF2-40B4-BE49-F238E27FC236}">
                <a16:creationId xmlns:a16="http://schemas.microsoft.com/office/drawing/2014/main" id="{6CB7FDA4-DE4B-5CA4-F7C5-A3DB07F8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" y="1039091"/>
            <a:ext cx="4779818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6703C-1F73-712C-F6DF-2CF98AAB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70CB307-C9B6-92FE-6EC0-91AFD072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2" y="98833"/>
            <a:ext cx="4014354" cy="44899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NOTICE &amp; LICENSE Files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C7BFE1E1-46B2-1812-6325-E5A965167B2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38787" y="2489147"/>
            <a:ext cx="3835250" cy="244653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Always include a LICENSE 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Apache‑2.0: preserve and update NOTICE when required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Retain upstream copyright headers when reusing 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Document third‑party components and their licenses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2DB4F-9B15-610D-EBD5-5E7C2E38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4" descr="A close-up of a sign">
            <a:extLst>
              <a:ext uri="{FF2B5EF4-FFF2-40B4-BE49-F238E27FC236}">
                <a16:creationId xmlns:a16="http://schemas.microsoft.com/office/drawing/2014/main" id="{CB4AF676-7B30-D90B-0C92-DEE63552A5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88959" y="1249795"/>
            <a:ext cx="4358409" cy="4358409"/>
          </a:xfrm>
        </p:spPr>
      </p:pic>
    </p:spTree>
    <p:extLst>
      <p:ext uri="{BB962C8B-B14F-4D97-AF65-F5344CB8AC3E}">
        <p14:creationId xmlns:p14="http://schemas.microsoft.com/office/powerpoint/2010/main" val="268027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AE71C-6E95-ED67-5440-98804B72A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DB2D-7DE1-4D28-8B3C-8EEDC2E0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83128"/>
            <a:ext cx="5590309" cy="831302"/>
          </a:xfrm>
        </p:spPr>
        <p:txBody>
          <a:bodyPr>
            <a:normAutofit fontScale="90000"/>
          </a:bodyPr>
          <a:lstStyle/>
          <a:p>
            <a:r>
              <a:rPr lang="en-US" dirty="0"/>
              <a:t>Before You Publish — Compliance Checklist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6C918AC9-D6A6-6D08-E35B-22051D9AB80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87431" y="1745921"/>
            <a:ext cx="4768737" cy="336615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Verify license compatibility among all components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Include LICENSE, NOTICE (if applicable), and CITATION files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Record versions, URLs/DOIs, and access dates for all dependencies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List third‑party attributions in README or a ‘licenses.txt’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State limitations and intended use to reduce misuse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11A7B32-FBE9-B662-05DB-D23812A37F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 descr="A clipboard with a pencil and checklist">
            <a:extLst>
              <a:ext uri="{FF2B5EF4-FFF2-40B4-BE49-F238E27FC236}">
                <a16:creationId xmlns:a16="http://schemas.microsoft.com/office/drawing/2014/main" id="{A45F0394-C589-C2AF-930D-212FBFA7C1A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5917374" y="1319646"/>
            <a:ext cx="4768737" cy="4768737"/>
          </a:xfrm>
        </p:spPr>
      </p:pic>
    </p:spTree>
    <p:extLst>
      <p:ext uri="{BB962C8B-B14F-4D97-AF65-F5344CB8AC3E}">
        <p14:creationId xmlns:p14="http://schemas.microsoft.com/office/powerpoint/2010/main" val="315033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2924C-A4F0-E124-A27B-C9F7A211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4D1E-8058-1BEE-F132-F174A76AF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96" y="135082"/>
            <a:ext cx="6620740" cy="487325"/>
          </a:xfrm>
        </p:spPr>
        <p:txBody>
          <a:bodyPr/>
          <a:lstStyle/>
          <a:p>
            <a:r>
              <a:rPr lang="en-US" sz="2800" dirty="0"/>
              <a:t>Key License Links (Click to Open)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41B99-C71E-1480-1BCC-D6C3258AD8F2}"/>
              </a:ext>
            </a:extLst>
          </p:cNvPr>
          <p:cNvSpPr txBox="1"/>
          <p:nvPr/>
        </p:nvSpPr>
        <p:spPr>
          <a:xfrm>
            <a:off x="5987761" y="1852367"/>
            <a:ext cx="6115050" cy="402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u="sng" dirty="0">
                <a:solidFill>
                  <a:srgbClr val="4F81BD"/>
                </a:solidFill>
                <a:latin typeface="Calibri"/>
                <a:hlinkClick r:id="rId3"/>
              </a:rPr>
              <a:t>Apache License 2.0 (Official Text)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https://www.apache.org/licenses/LICENSE-2.0</a:t>
            </a: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u="sng" dirty="0">
                <a:solidFill>
                  <a:srgbClr val="4F81BD"/>
                </a:solidFill>
                <a:latin typeface="Calibri"/>
                <a:hlinkClick r:id="rId4"/>
              </a:rPr>
              <a:t>MIT License (OSI)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https://opensource.org/licenses/MIT</a:t>
            </a: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u="sng" dirty="0">
                <a:solidFill>
                  <a:srgbClr val="4F81BD"/>
                </a:solidFill>
                <a:latin typeface="Calibri"/>
                <a:hlinkClick r:id="rId5"/>
              </a:rPr>
              <a:t>Creative Commons Licenses (Overview)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https://creativecommons.org/licenses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/</a:t>
            </a: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u="sng" dirty="0">
                <a:solidFill>
                  <a:srgbClr val="4F81BD"/>
                </a:solidFill>
                <a:latin typeface="Calibri"/>
                <a:hlinkClick r:id="rId6"/>
              </a:rPr>
              <a:t>CC BY 4.0 (Legal Code)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https://creativecommons.org/licenses/by/4.0/</a:t>
            </a: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u="sng" dirty="0">
                <a:solidFill>
                  <a:srgbClr val="4F81BD"/>
                </a:solidFill>
                <a:latin typeface="Calibri"/>
                <a:hlinkClick r:id="rId7"/>
              </a:rPr>
              <a:t>CC BY-SA 4.0 (Legal Code)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https://creativecommons.org/licenses/by-sa/4.0/</a:t>
            </a: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u="sng" dirty="0">
                <a:solidFill>
                  <a:srgbClr val="4F81BD"/>
                </a:solidFill>
                <a:latin typeface="Calibri"/>
                <a:hlinkClick r:id="rId8"/>
              </a:rPr>
              <a:t>CC0 1.0 (Public Domain Dedication)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/>
              </a:rPr>
              <a:t>https://creativecommons.org/publicdomain/zero/1.0/</a:t>
            </a:r>
          </a:p>
        </p:txBody>
      </p:sp>
    </p:spTree>
    <p:extLst>
      <p:ext uri="{BB962C8B-B14F-4D97-AF65-F5344CB8AC3E}">
        <p14:creationId xmlns:p14="http://schemas.microsoft.com/office/powerpoint/2010/main" val="3930457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492336" cy="2850181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Patrick Hill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  <a:hlinkClick r:id="rId3"/>
              </a:rPr>
              <a:t>phill86037@uat.edu</a:t>
            </a:r>
            <a:endParaRPr kumimoji="0" lang="en-US" sz="1800" b="0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August 16, 2025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Note: Illustrations created by ChatGPT 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" y="155861"/>
            <a:ext cx="6688282" cy="569164"/>
          </a:xfrm>
        </p:spPr>
        <p:txBody>
          <a:bodyPr/>
          <a:lstStyle/>
          <a:p>
            <a:r>
              <a:rPr lang="en-US" dirty="0"/>
              <a:t>Why Licenses &amp; Citations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26" y="1429152"/>
            <a:ext cx="3848101" cy="437457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collaboration with clear, legal reuse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 contributors (copyright, patents, liability)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 ‘license creep’ and accidental violations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Reward creators via attribution; build reputation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reproducibility and community trust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black and white icons of a document and a shield">
            <a:extLst>
              <a:ext uri="{FF2B5EF4-FFF2-40B4-BE49-F238E27FC236}">
                <a16:creationId xmlns:a16="http://schemas.microsoft.com/office/drawing/2014/main" id="{F22B16FA-2AFE-06BC-4AAA-D7DDDCF5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020445"/>
            <a:ext cx="4783282" cy="47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4573" y="93519"/>
            <a:ext cx="7720445" cy="1183516"/>
          </a:xfrm>
        </p:spPr>
        <p:txBody>
          <a:bodyPr/>
          <a:lstStyle/>
          <a:p>
            <a:r>
              <a:rPr lang="fr-FR" dirty="0"/>
              <a:t>License Families: Permissive vs Copyleft (Restrictive)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2CC93-C8F0-9CC4-6D73-FB32BA693925}"/>
              </a:ext>
            </a:extLst>
          </p:cNvPr>
          <p:cNvSpPr txBox="1"/>
          <p:nvPr/>
        </p:nvSpPr>
        <p:spPr>
          <a:xfrm>
            <a:off x="6909955" y="2221106"/>
            <a:ext cx="429144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Permissive (e.g., MIT, Apache‑2.0, BSD)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Broad reuse with minimal 	conditions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Attribution required; source disclosure generally not required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Copyleft (e.g., GPLv3, AGPLv3, LGPL)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Derivative works must remain under the same license (share‑alike)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AGPL adds network/SaaS disclosure obligation</a:t>
            </a:r>
          </a:p>
        </p:txBody>
      </p:sp>
      <p:pic>
        <p:nvPicPr>
          <p:cNvPr id="6" name="Picture 5" descr="A diagram of a license">
            <a:extLst>
              <a:ext uri="{FF2B5EF4-FFF2-40B4-BE49-F238E27FC236}">
                <a16:creationId xmlns:a16="http://schemas.microsoft.com/office/drawing/2014/main" id="{F75242C1-9372-50F9-1333-F2033E09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3" y="2656607"/>
            <a:ext cx="3920837" cy="39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882" y="136526"/>
            <a:ext cx="4745973" cy="467219"/>
          </a:xfrm>
        </p:spPr>
        <p:txBody>
          <a:bodyPr>
            <a:normAutofit fontScale="90000"/>
          </a:bodyPr>
          <a:lstStyle/>
          <a:p>
            <a:r>
              <a:rPr lang="en-US" dirty="0"/>
              <a:t>MIT License — Quick 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0473" y="1558635"/>
            <a:ext cx="5288972" cy="266007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Type: Permissive</a:t>
            </a:r>
          </a:p>
          <a:p>
            <a:pPr lvl="1"/>
            <a:r>
              <a:rPr lang="en-US" dirty="0"/>
              <a:t>Commercial use: Allowed</a:t>
            </a:r>
          </a:p>
          <a:p>
            <a:pPr lvl="1"/>
            <a:r>
              <a:rPr lang="en-US" dirty="0"/>
              <a:t>Attribution: Required (retain copyright &amp; license notice)</a:t>
            </a:r>
          </a:p>
          <a:p>
            <a:pPr lvl="1"/>
            <a:r>
              <a:rPr lang="en-US" dirty="0"/>
              <a:t>Patent grant: No explicit patent license</a:t>
            </a:r>
          </a:p>
          <a:p>
            <a:pPr lvl="1"/>
            <a:r>
              <a:rPr lang="en-US" dirty="0"/>
              <a:t>Best for: Simple libraries, teaching code, examples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A blue icon of a person and a document&#10;&#10;AI-generated content may be incorrect.">
            <a:extLst>
              <a:ext uri="{FF2B5EF4-FFF2-40B4-BE49-F238E27FC236}">
                <a16:creationId xmlns:a16="http://schemas.microsoft.com/office/drawing/2014/main" id="{7FEFFCB3-ED4D-43A0-32DF-AC4DD229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3" y="1383600"/>
            <a:ext cx="4980275" cy="49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39890"/>
            <a:ext cx="5940136" cy="464500"/>
          </a:xfrm>
        </p:spPr>
        <p:txBody>
          <a:bodyPr>
            <a:normAutofit fontScale="90000"/>
          </a:bodyPr>
          <a:lstStyle/>
          <a:p>
            <a:r>
              <a:rPr lang="en-US" dirty="0"/>
              <a:t>Apache License 2.0 — Quick Facts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152373" y="2118987"/>
            <a:ext cx="3943627" cy="323426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Type: Permissive</a:t>
            </a:r>
          </a:p>
          <a:p>
            <a:pPr lvl="1"/>
            <a:r>
              <a:rPr lang="en-US" dirty="0"/>
              <a:t>Commercial use: Allowed</a:t>
            </a:r>
          </a:p>
          <a:p>
            <a:pPr lvl="1"/>
            <a:r>
              <a:rPr lang="en-US" dirty="0"/>
              <a:t>Attribution: NOTICE file; keep copyright &amp; license</a:t>
            </a:r>
          </a:p>
          <a:p>
            <a:pPr lvl="1"/>
            <a:r>
              <a:rPr lang="en-US" dirty="0"/>
              <a:t>Patent grant: Yes (with termination on patent litigation)</a:t>
            </a:r>
          </a:p>
          <a:p>
            <a:pPr lvl="1"/>
            <a:r>
              <a:rPr lang="en-US" dirty="0"/>
              <a:t>Trademarks: Not granted</a:t>
            </a:r>
          </a:p>
          <a:p>
            <a:pPr lvl="1"/>
            <a:r>
              <a:rPr lang="en-US" dirty="0"/>
              <a:t>Best for: Larger projects, corporate/enterprise use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Content Placeholder 10" descr="A document with a gear and a shield">
            <a:extLst>
              <a:ext uri="{FF2B5EF4-FFF2-40B4-BE49-F238E27FC236}">
                <a16:creationId xmlns:a16="http://schemas.microsoft.com/office/drawing/2014/main" id="{5E5BAC4E-FF06-E3FB-3258-313FF579529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912407" y="1443624"/>
            <a:ext cx="4584989" cy="4584989"/>
          </a:xfr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51" y="246221"/>
            <a:ext cx="7782098" cy="510861"/>
          </a:xfrm>
        </p:spPr>
        <p:txBody>
          <a:bodyPr/>
          <a:lstStyle/>
          <a:p>
            <a:r>
              <a:rPr lang="en-US" dirty="0"/>
              <a:t>Creative Commons (CC) — Where It Fits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38446" y="1933207"/>
            <a:ext cx="3947854" cy="4187038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Great for datasets, documentation, media (not recommended for software code)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Common variants: CC BY 4.0 (attribution), CC BY‑SA 4.0 (share‑alike), CC0 1.0 (public domain dedication)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Check for Non-Commercial (NC) or No-Derivatives (ND) flags — they limit reuse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Always include attribution and license text when sharing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Content Placeholder 9" descr="A close-up of icons">
            <a:extLst>
              <a:ext uri="{FF2B5EF4-FFF2-40B4-BE49-F238E27FC236}">
                <a16:creationId xmlns:a16="http://schemas.microsoft.com/office/drawing/2014/main" id="{C9769276-9302-2A73-AC9E-61259E03517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096000" y="1158947"/>
            <a:ext cx="4540106" cy="4540106"/>
          </a:xfr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136" y="136526"/>
            <a:ext cx="6442363" cy="510886"/>
          </a:xfrm>
        </p:spPr>
        <p:txBody>
          <a:bodyPr>
            <a:normAutofit/>
          </a:bodyPr>
          <a:lstStyle/>
          <a:p>
            <a:r>
              <a:rPr lang="en-US" sz="2800" dirty="0"/>
              <a:t>License Comparison at a Glance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Table Placeholder 10">
            <a:extLst>
              <a:ext uri="{FF2B5EF4-FFF2-40B4-BE49-F238E27FC236}">
                <a16:creationId xmlns:a16="http://schemas.microsoft.com/office/drawing/2014/main" id="{912F3676-1E0E-363C-6BE6-A20BD85C3B1D}"/>
              </a:ext>
            </a:extLst>
          </p:cNvPr>
          <p:cNvPicPr>
            <a:picLocks noGrp="1" noChangeAspect="1"/>
          </p:cNvPicPr>
          <p:nvPr>
            <p:ph type="tbl" sz="quarter" idx="14"/>
          </p:nvPr>
        </p:nvPicPr>
        <p:blipFill>
          <a:blip r:embed="rId3"/>
          <a:stretch>
            <a:fillRect/>
          </a:stretch>
        </p:blipFill>
        <p:spPr>
          <a:xfrm>
            <a:off x="1091045" y="1138070"/>
            <a:ext cx="10269857" cy="49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2" y="98833"/>
            <a:ext cx="5733772" cy="44899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Proper Citation — Why &amp; What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38786" y="248914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Gives credit to creators; enables reproducibility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Clarifies licensing &amp; permitted uses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Tells others exactly which version you used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Helps resolve disputes and audit results later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Content Placeholder 10" descr="A group of icons of a book and a document">
            <a:extLst>
              <a:ext uri="{FF2B5EF4-FFF2-40B4-BE49-F238E27FC236}">
                <a16:creationId xmlns:a16="http://schemas.microsoft.com/office/drawing/2014/main" id="{863F7FEB-0802-FD04-A4AE-CE3DC5D0C9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4945" y="1058177"/>
            <a:ext cx="4741646" cy="4741646"/>
          </a:xfr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32251-AF03-1440-BE1C-7F30A042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C738-F4D8-C16E-A145-27DA4E4C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130"/>
            <a:ext cx="7298113" cy="510861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Cite Code, Models, and Datasets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89FA6227-BD1B-3DF5-4244-2CB52CBC36B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41018" y="1600698"/>
            <a:ext cx="5049291" cy="404156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Code (GitHub/Repo)</a:t>
            </a:r>
          </a:p>
          <a:p>
            <a:pPr marL="569214" lvl="1" indent="-285750">
              <a:buFont typeface="Wingdings" panose="05000000000000000000" pitchFamily="2" charset="2"/>
              <a:buChar char="Ø"/>
            </a:pPr>
            <a:r>
              <a:rPr lang="en-US" dirty="0"/>
              <a:t>Author/Org (Year). Project Name (Version) [Source code]. License. URL. Accessed YYYY‑MM‑DD.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Model (e.g., model hub)</a:t>
            </a:r>
          </a:p>
          <a:p>
            <a:pPr marL="569214" lvl="1" indent="-285750">
              <a:buFont typeface="Wingdings" panose="05000000000000000000" pitchFamily="2" charset="2"/>
              <a:buChar char="Ø"/>
            </a:pPr>
            <a:r>
              <a:rPr lang="en-US" dirty="0"/>
              <a:t>Author/Org (Year). Model Name (Version) [Computer software]. License. URL/DOI. Accessed YYYY‑MM‑DD.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Dataset</a:t>
            </a:r>
          </a:p>
          <a:p>
            <a:pPr marL="569214" lvl="1" indent="-285750">
              <a:buFont typeface="Wingdings" panose="05000000000000000000" pitchFamily="2" charset="2"/>
              <a:buChar char="Ø"/>
            </a:pPr>
            <a:r>
              <a:rPr lang="en-US" dirty="0"/>
              <a:t>Creator(s) (Year). Dataset Name (Version) [Data set]. License. DOI/URL. Accessed YYYY‑MM‑DD.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5D3280F3-C430-C35F-2450-B2DEDD86D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 descr="A black and white icon of a file and a cd">
            <a:extLst>
              <a:ext uri="{FF2B5EF4-FFF2-40B4-BE49-F238E27FC236}">
                <a16:creationId xmlns:a16="http://schemas.microsoft.com/office/drawing/2014/main" id="{CB0D2B6F-BAF8-BD47-55C4-90F8D7750DE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5990069" y="1366086"/>
            <a:ext cx="4660612" cy="4660612"/>
          </a:xfrm>
        </p:spPr>
      </p:pic>
    </p:spTree>
    <p:extLst>
      <p:ext uri="{BB962C8B-B14F-4D97-AF65-F5344CB8AC3E}">
        <p14:creationId xmlns:p14="http://schemas.microsoft.com/office/powerpoint/2010/main" val="30563847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{CC7DF079-D2F2-4F25-8C58-5089FA349882}TF7521aafa-c748-4c40-a498-ba511be234dc5b1b6097_win32-5039330bb2f3</Template>
  <TotalTime>66</TotalTime>
  <Words>819</Words>
  <Application>Microsoft Office PowerPoint</Application>
  <PresentationFormat>Widescreen</PresentationFormat>
  <Paragraphs>110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Tenorite</vt:lpstr>
      <vt:lpstr>Wingdings</vt:lpstr>
      <vt:lpstr>Custom</vt:lpstr>
      <vt:lpstr>Licensing &amp; Proper Citation in Open‑Source AI</vt:lpstr>
      <vt:lpstr>Why Licenses &amp; Citations Matter</vt:lpstr>
      <vt:lpstr>License Families: Permissive vs Copyleft (Restrictive)</vt:lpstr>
      <vt:lpstr>MIT License — Quick Facts</vt:lpstr>
      <vt:lpstr>Apache License 2.0 — Quick Facts</vt:lpstr>
      <vt:lpstr>Creative Commons (CC) — Where It Fits</vt:lpstr>
      <vt:lpstr>License Comparison at a Glance</vt:lpstr>
      <vt:lpstr>Proper Citation — Why &amp; What</vt:lpstr>
      <vt:lpstr>How to Cite Code, Models, and Datasets</vt:lpstr>
      <vt:lpstr>Example Citations (Templates)</vt:lpstr>
      <vt:lpstr>CITATION Files &amp; Metadata</vt:lpstr>
      <vt:lpstr>NOTICE &amp; LICENSE Files</vt:lpstr>
      <vt:lpstr>Before You Publish — Compliance Checklist</vt:lpstr>
      <vt:lpstr>Key License Links (Click to Open)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Hill</dc:creator>
  <cp:lastModifiedBy>Patrick Hill</cp:lastModifiedBy>
  <cp:revision>15</cp:revision>
  <dcterms:created xsi:type="dcterms:W3CDTF">2025-08-16T20:36:35Z</dcterms:created>
  <dcterms:modified xsi:type="dcterms:W3CDTF">2025-08-16T21:42:49Z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